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1" r:id="rId3"/>
    <p:sldId id="262" r:id="rId4"/>
    <p:sldId id="263" r:id="rId5"/>
    <p:sldId id="269" r:id="rId6"/>
    <p:sldId id="264" r:id="rId7"/>
    <p:sldId id="265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1" autoAdjust="0"/>
    <p:restoredTop sz="94660"/>
  </p:normalViewPr>
  <p:slideViewPr>
    <p:cSldViewPr snapToGrid="0">
      <p:cViewPr varScale="1">
        <p:scale>
          <a:sx n="73" d="100"/>
          <a:sy n="73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876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3409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69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060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01325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0445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016437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826807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51356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22908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58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E08EB74C-200B-436A-9055-A480B2B11887}" type="datetimeFigureOut">
              <a:rPr lang="en-PH" smtClean="0"/>
              <a:t>20/03/2019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1E629A5-3D07-4692-A75A-B7B37B6D0B17}" type="slidenum">
              <a:rPr lang="en-PH" smtClean="0"/>
              <a:t>‹#›</a:t>
            </a:fld>
            <a:endParaRPr lang="en-PH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98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41771" y="901337"/>
            <a:ext cx="4402183" cy="5172892"/>
          </a:xfrm>
        </p:spPr>
        <p:txBody>
          <a:bodyPr>
            <a:noAutofit/>
          </a:bodyPr>
          <a:lstStyle/>
          <a:p>
            <a:pPr algn="ctr"/>
            <a:r>
              <a:rPr lang="en-P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  <a:t>FITA MALLOWS</a:t>
            </a:r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en-P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  <a:t>and</a:t>
            </a:r>
            <a:r>
              <a:rPr lang="en-PH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  <a:t> </a:t>
            </a:r>
            <a:r>
              <a:rPr lang="en-P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  <a:t/>
            </a:r>
            <a:br>
              <a:rPr lang="en-P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</a:br>
            <a:r>
              <a:rPr lang="en-P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  <a:t>OREO MALLOWS</a:t>
            </a:r>
            <a:endParaRPr lang="en-P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Demi ITC" panose="020B0805030504020804" pitchFamily="34" charset="0"/>
              <a:ea typeface="Adobe Fan Heiti Std B" panose="020B07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1763486"/>
            <a:ext cx="6395857" cy="4545875"/>
          </a:xfrm>
        </p:spPr>
        <p:txBody>
          <a:bodyPr>
            <a:noAutofit/>
          </a:bodyPr>
          <a:lstStyle/>
          <a:p>
            <a:pPr algn="just"/>
            <a:r>
              <a:rPr lang="en-PH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MEMBERS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Camonayan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Gerlan</a:t>
            </a:r>
            <a:endParaRPr lang="en-PH" sz="2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Maggay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Ralph Lorenz Noel </a:t>
            </a:r>
          </a:p>
          <a:p>
            <a:pPr algn="just"/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Blanza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Alyssa </a:t>
            </a:r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Edz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Lynette</a:t>
            </a:r>
          </a:p>
          <a:p>
            <a:pPr algn="just"/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Dumangeng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Francine </a:t>
            </a:r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Lianna</a:t>
            </a:r>
            <a:endParaRPr lang="en-PH" sz="2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Manango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Nicole </a:t>
            </a:r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Zhynile</a:t>
            </a:r>
            <a:endParaRPr lang="en-PH" sz="2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Meneses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Michelle</a:t>
            </a:r>
          </a:p>
          <a:p>
            <a:pPr algn="just"/>
            <a:r>
              <a:rPr lang="en-PH" sz="2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Torculas</a:t>
            </a:r>
            <a:r>
              <a:rPr lang="en-PH" sz="2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Ma. Erica Louise</a:t>
            </a:r>
            <a:endParaRPr lang="en-PH" sz="2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875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8698" y="550080"/>
            <a:ext cx="9065574" cy="1560716"/>
          </a:xfrm>
        </p:spPr>
        <p:txBody>
          <a:bodyPr>
            <a:noAutofit/>
          </a:bodyPr>
          <a:lstStyle/>
          <a:p>
            <a:pPr algn="ctr"/>
            <a:r>
              <a:rPr lang="en-PH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Description about the Product</a:t>
            </a:r>
            <a:endParaRPr lang="en-PH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1291" y="2451462"/>
            <a:ext cx="7902982" cy="3651504"/>
          </a:xfrm>
        </p:spPr>
        <p:txBody>
          <a:bodyPr/>
          <a:lstStyle/>
          <a:p>
            <a:pPr marL="0" indent="0">
              <a:buNone/>
            </a:pPr>
            <a:r>
              <a:rPr lang="en-PH" dirty="0" smtClean="0"/>
              <a:t>	</a:t>
            </a: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product is a classic American treat that has been done in so many fashions. It has an oozing delicious mouth-watering aroma that are super-easy to make for only P4.00 pesos.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5"/>
          <a:stretch/>
        </p:blipFill>
        <p:spPr>
          <a:xfrm rot="20520041">
            <a:off x="768464" y="2806791"/>
            <a:ext cx="2837361" cy="3394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94" y="3716771"/>
            <a:ext cx="4259059" cy="28393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952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PH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Cost of Ingredients</a:t>
            </a:r>
            <a:endParaRPr lang="en-PH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390504"/>
            <a:ext cx="8770571" cy="36994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Fita</a:t>
            </a: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  		                      	                    P14.00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Marshmallows 			                          	                    P50.00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Oreo					                        	                    P10.00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Condensed Milk		                                  	                    P20.00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en-PH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296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EXPENSES					      P94.00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SALE 						    P300.00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 							    P206.00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PRICE PER PIECE					        P4.00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P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18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PH" sz="7200" dirty="0" smtClean="0">
                <a:solidFill>
                  <a:schemeClr val="tx1"/>
                </a:solidFill>
                <a:latin typeface="Eras Demi ITC" panose="020B0805030504020804" pitchFamily="34" charset="0"/>
              </a:rPr>
              <a:t>Ingredients</a:t>
            </a:r>
            <a:endParaRPr lang="en-PH" sz="72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PH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Fita</a:t>
            </a: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Crackers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Marshmallows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Condensed Milk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PH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</a:p>
          <a:p>
            <a:pPr>
              <a:buFont typeface="Wingdings" panose="05000000000000000000" pitchFamily="2" charset="2"/>
              <a:buChar char="Ø"/>
            </a:pPr>
            <a:endParaRPr lang="en-PH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4124">
            <a:off x="7371960" y="2727109"/>
            <a:ext cx="2732097" cy="3415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645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PH" sz="7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Procedure</a:t>
            </a:r>
            <a:endParaRPr lang="en-PH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PH" dirty="0" smtClean="0">
                <a:solidFill>
                  <a:schemeClr val="tx1"/>
                </a:solidFill>
              </a:rPr>
              <a:t>Prepare the utensils needed and the ingredients.</a:t>
            </a:r>
          </a:p>
          <a:p>
            <a:pPr marL="457200" indent="-457200">
              <a:buFont typeface="+mj-lt"/>
              <a:buAutoNum type="arabicPeriod"/>
            </a:pPr>
            <a:r>
              <a:rPr lang="en-PH" dirty="0" smtClean="0">
                <a:solidFill>
                  <a:schemeClr val="tx1"/>
                </a:solidFill>
              </a:rPr>
              <a:t>Crush the </a:t>
            </a:r>
            <a:r>
              <a:rPr lang="en-PH" dirty="0" err="1" smtClean="0">
                <a:solidFill>
                  <a:schemeClr val="tx1"/>
                </a:solidFill>
              </a:rPr>
              <a:t>Fita</a:t>
            </a:r>
            <a:r>
              <a:rPr lang="en-PH" dirty="0" smtClean="0">
                <a:solidFill>
                  <a:schemeClr val="tx1"/>
                </a:solidFill>
              </a:rPr>
              <a:t> Crackers and the Oreo.</a:t>
            </a:r>
          </a:p>
          <a:p>
            <a:pPr marL="457200" indent="-457200">
              <a:buFont typeface="+mj-lt"/>
              <a:buAutoNum type="arabicPeriod"/>
            </a:pPr>
            <a:r>
              <a:rPr lang="en-PH" dirty="0" smtClean="0">
                <a:solidFill>
                  <a:schemeClr val="tx1"/>
                </a:solidFill>
              </a:rPr>
              <a:t>Deep the marshmallows into the condense with little amount of water.</a:t>
            </a:r>
          </a:p>
          <a:p>
            <a:pPr marL="457200" indent="-457200">
              <a:buFont typeface="+mj-lt"/>
              <a:buAutoNum type="arabicPeriod"/>
            </a:pPr>
            <a:r>
              <a:rPr lang="en-PH" dirty="0" smtClean="0">
                <a:solidFill>
                  <a:schemeClr val="tx1"/>
                </a:solidFill>
              </a:rPr>
              <a:t>Roll the marshmallows in the crushed crackers.</a:t>
            </a:r>
          </a:p>
          <a:p>
            <a:pPr marL="457200" indent="-457200">
              <a:buFont typeface="+mj-lt"/>
              <a:buAutoNum type="arabicPeriod"/>
            </a:pPr>
            <a:r>
              <a:rPr lang="en-PH" dirty="0" smtClean="0">
                <a:solidFill>
                  <a:schemeClr val="tx1"/>
                </a:solidFill>
              </a:rPr>
              <a:t>Chill for few minutes.</a:t>
            </a:r>
          </a:p>
          <a:p>
            <a:pPr marL="457200" indent="-457200">
              <a:buFont typeface="+mj-lt"/>
              <a:buAutoNum type="arabicPeriod"/>
            </a:pPr>
            <a:r>
              <a:rPr lang="en-PH" dirty="0" smtClean="0">
                <a:solidFill>
                  <a:schemeClr val="tx1"/>
                </a:solidFill>
              </a:rPr>
              <a:t>Ready to serve.</a:t>
            </a:r>
          </a:p>
          <a:p>
            <a:pPr marL="457200" indent="-457200">
              <a:buFont typeface="+mj-lt"/>
              <a:buAutoNum type="arabicPeriod"/>
            </a:pPr>
            <a:endParaRPr lang="en-PH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PH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PH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9731">
            <a:off x="8373653" y="4296898"/>
            <a:ext cx="2897712" cy="1928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55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PH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Survey Result</a:t>
            </a:r>
            <a:endParaRPr lang="en-PH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884650"/>
              </p:ext>
            </p:extLst>
          </p:nvPr>
        </p:nvGraphicFramePr>
        <p:xfrm>
          <a:off x="901336" y="2312125"/>
          <a:ext cx="10802930" cy="4310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274">
                  <a:extLst>
                    <a:ext uri="{9D8B030D-6E8A-4147-A177-3AD203B41FA5}">
                      <a16:colId xmlns:a16="http://schemas.microsoft.com/office/drawing/2014/main" val="2368630768"/>
                    </a:ext>
                  </a:extLst>
                </a:gridCol>
                <a:gridCol w="945104">
                  <a:extLst>
                    <a:ext uri="{9D8B030D-6E8A-4147-A177-3AD203B41FA5}">
                      <a16:colId xmlns:a16="http://schemas.microsoft.com/office/drawing/2014/main" val="2815284878"/>
                    </a:ext>
                  </a:extLst>
                </a:gridCol>
                <a:gridCol w="935928">
                  <a:extLst>
                    <a:ext uri="{9D8B030D-6E8A-4147-A177-3AD203B41FA5}">
                      <a16:colId xmlns:a16="http://schemas.microsoft.com/office/drawing/2014/main" val="3239799612"/>
                    </a:ext>
                  </a:extLst>
                </a:gridCol>
                <a:gridCol w="587248">
                  <a:extLst>
                    <a:ext uri="{9D8B030D-6E8A-4147-A177-3AD203B41FA5}">
                      <a16:colId xmlns:a16="http://schemas.microsoft.com/office/drawing/2014/main" val="2537347223"/>
                    </a:ext>
                  </a:extLst>
                </a:gridCol>
                <a:gridCol w="1009334">
                  <a:extLst>
                    <a:ext uri="{9D8B030D-6E8A-4147-A177-3AD203B41FA5}">
                      <a16:colId xmlns:a16="http://schemas.microsoft.com/office/drawing/2014/main" val="560855003"/>
                    </a:ext>
                  </a:extLst>
                </a:gridCol>
                <a:gridCol w="440437">
                  <a:extLst>
                    <a:ext uri="{9D8B030D-6E8A-4147-A177-3AD203B41FA5}">
                      <a16:colId xmlns:a16="http://schemas.microsoft.com/office/drawing/2014/main" val="3536492738"/>
                    </a:ext>
                  </a:extLst>
                </a:gridCol>
                <a:gridCol w="321152">
                  <a:extLst>
                    <a:ext uri="{9D8B030D-6E8A-4147-A177-3AD203B41FA5}">
                      <a16:colId xmlns:a16="http://schemas.microsoft.com/office/drawing/2014/main" val="4200037983"/>
                    </a:ext>
                  </a:extLst>
                </a:gridCol>
                <a:gridCol w="330327">
                  <a:extLst>
                    <a:ext uri="{9D8B030D-6E8A-4147-A177-3AD203B41FA5}">
                      <a16:colId xmlns:a16="http://schemas.microsoft.com/office/drawing/2014/main" val="3388811848"/>
                    </a:ext>
                  </a:extLst>
                </a:gridCol>
                <a:gridCol w="321152">
                  <a:extLst>
                    <a:ext uri="{9D8B030D-6E8A-4147-A177-3AD203B41FA5}">
                      <a16:colId xmlns:a16="http://schemas.microsoft.com/office/drawing/2014/main" val="2661020214"/>
                    </a:ext>
                  </a:extLst>
                </a:gridCol>
                <a:gridCol w="458787">
                  <a:extLst>
                    <a:ext uri="{9D8B030D-6E8A-4147-A177-3AD203B41FA5}">
                      <a16:colId xmlns:a16="http://schemas.microsoft.com/office/drawing/2014/main" val="234160696"/>
                    </a:ext>
                  </a:extLst>
                </a:gridCol>
                <a:gridCol w="467963">
                  <a:extLst>
                    <a:ext uri="{9D8B030D-6E8A-4147-A177-3AD203B41FA5}">
                      <a16:colId xmlns:a16="http://schemas.microsoft.com/office/drawing/2014/main" val="3152528632"/>
                    </a:ext>
                  </a:extLst>
                </a:gridCol>
                <a:gridCol w="394558">
                  <a:extLst>
                    <a:ext uri="{9D8B030D-6E8A-4147-A177-3AD203B41FA5}">
                      <a16:colId xmlns:a16="http://schemas.microsoft.com/office/drawing/2014/main" val="1073502213"/>
                    </a:ext>
                  </a:extLst>
                </a:gridCol>
                <a:gridCol w="394558">
                  <a:extLst>
                    <a:ext uri="{9D8B030D-6E8A-4147-A177-3AD203B41FA5}">
                      <a16:colId xmlns:a16="http://schemas.microsoft.com/office/drawing/2014/main" val="3538833223"/>
                    </a:ext>
                  </a:extLst>
                </a:gridCol>
                <a:gridCol w="412909">
                  <a:extLst>
                    <a:ext uri="{9D8B030D-6E8A-4147-A177-3AD203B41FA5}">
                      <a16:colId xmlns:a16="http://schemas.microsoft.com/office/drawing/2014/main" val="3330811477"/>
                    </a:ext>
                  </a:extLst>
                </a:gridCol>
                <a:gridCol w="440437">
                  <a:extLst>
                    <a:ext uri="{9D8B030D-6E8A-4147-A177-3AD203B41FA5}">
                      <a16:colId xmlns:a16="http://schemas.microsoft.com/office/drawing/2014/main" val="1050731181"/>
                    </a:ext>
                  </a:extLst>
                </a:gridCol>
                <a:gridCol w="449612">
                  <a:extLst>
                    <a:ext uri="{9D8B030D-6E8A-4147-A177-3AD203B41FA5}">
                      <a16:colId xmlns:a16="http://schemas.microsoft.com/office/drawing/2014/main" val="81496665"/>
                    </a:ext>
                  </a:extLst>
                </a:gridCol>
                <a:gridCol w="587248">
                  <a:extLst>
                    <a:ext uri="{9D8B030D-6E8A-4147-A177-3AD203B41FA5}">
                      <a16:colId xmlns:a16="http://schemas.microsoft.com/office/drawing/2014/main" val="3332091087"/>
                    </a:ext>
                  </a:extLst>
                </a:gridCol>
                <a:gridCol w="587248">
                  <a:extLst>
                    <a:ext uri="{9D8B030D-6E8A-4147-A177-3AD203B41FA5}">
                      <a16:colId xmlns:a16="http://schemas.microsoft.com/office/drawing/2014/main" val="1427351901"/>
                    </a:ext>
                  </a:extLst>
                </a:gridCol>
                <a:gridCol w="856406">
                  <a:extLst>
                    <a:ext uri="{9D8B030D-6E8A-4147-A177-3AD203B41FA5}">
                      <a16:colId xmlns:a16="http://schemas.microsoft.com/office/drawing/2014/main" val="4026759938"/>
                    </a:ext>
                  </a:extLst>
                </a:gridCol>
                <a:gridCol w="587248">
                  <a:extLst>
                    <a:ext uri="{9D8B030D-6E8A-4147-A177-3AD203B41FA5}">
                      <a16:colId xmlns:a16="http://schemas.microsoft.com/office/drawing/2014/main" val="1044174812"/>
                    </a:ext>
                  </a:extLst>
                </a:gridCol>
              </a:tblGrid>
              <a:tr h="174878"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Survey Result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514294116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298296324"/>
                  </a:ext>
                </a:extLst>
              </a:tr>
              <a:tr h="17487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In a Scale of 1-5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YES/NO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Price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937956018"/>
                  </a:ext>
                </a:extLst>
              </a:tr>
              <a:tr h="813181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NO.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Last Name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First Name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Age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Student/Teacher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quality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Taste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PH" sz="900" u="none" strike="noStrike">
                          <a:effectLst/>
                        </a:rPr>
                        <a:t>Preseation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product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Satisfied?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Recommend?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PHP 15 below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PHP 16-25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PHP 26-35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PHP 36-45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PHP 46-55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049612822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Ragasa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Rachelle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Criteria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Average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2504386688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Agsundo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Christopher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18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Quality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4.529412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1217315865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3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Carbonel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Catherine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18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Taste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4.470588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635556059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Millado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Jhovenhel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18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Presentation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4.235294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141338019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Gapuz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Ralph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Product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4.529412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902798348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Marquez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Queenie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478637042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Dumapi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Shairah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Criteria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YES/NO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1940755969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8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Binumga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Yulan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3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Satisfied?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278613436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9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Castillo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Angelica 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18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Recommend?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468821564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10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Lumase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Kariza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2616802170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11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Bisquera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Xanthene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Quality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 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2069584661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Soliven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Faye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Teacher 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900" u="none" strike="noStrike">
                          <a:effectLst/>
                        </a:rPr>
                        <a:t>0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1992312611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13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Kristine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Nunez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PH" sz="900" u="none" strike="noStrike">
                          <a:effectLst/>
                        </a:rPr>
                        <a:t>4.529412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728176247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Cetra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Bridgette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3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3963371901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Cruz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Rikka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3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2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4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657539713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Noble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Carlos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16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1853923429"/>
                  </a:ext>
                </a:extLst>
              </a:tr>
              <a:tr h="174878"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Dela Cruz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PH" sz="900" u="none" strike="noStrike">
                          <a:effectLst/>
                        </a:rPr>
                        <a:t>Charles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17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Student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5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YES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/</a:t>
                      </a:r>
                      <a:endParaRPr lang="en-PH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PH" sz="900" u="none" strike="noStrike">
                          <a:effectLst/>
                        </a:rPr>
                        <a:t>O</a:t>
                      </a:r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PH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06" marR="7406" marT="7406" marB="0" anchor="b"/>
                </a:tc>
                <a:extLst>
                  <a:ext uri="{0D108BD9-81ED-4DB2-BD59-A6C34878D82A}">
                    <a16:rowId xmlns:a16="http://schemas.microsoft.com/office/drawing/2014/main" val="475241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8372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PH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Documentations</a:t>
            </a:r>
            <a:endParaRPr lang="en-PH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Demi ITC" panose="020B08050305040208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957" y="2778034"/>
            <a:ext cx="4273005" cy="32047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8" b="5333"/>
          <a:stretch/>
        </p:blipFill>
        <p:spPr>
          <a:xfrm>
            <a:off x="8279131" y="2778034"/>
            <a:ext cx="2874424" cy="3204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915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0" y="600891"/>
            <a:ext cx="8783683" cy="1528170"/>
          </a:xfrm>
        </p:spPr>
        <p:txBody>
          <a:bodyPr>
            <a:normAutofit/>
          </a:bodyPr>
          <a:lstStyle/>
          <a:p>
            <a:pPr algn="ctr"/>
            <a:r>
              <a:rPr lang="en-PH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</a:rPr>
              <a:t>Documentations</a:t>
            </a:r>
            <a:endParaRPr lang="en-PH" sz="7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9"/>
          <a:stretch/>
        </p:blipFill>
        <p:spPr>
          <a:xfrm>
            <a:off x="1940537" y="2769325"/>
            <a:ext cx="3105093" cy="3409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3"/>
          <a:stretch/>
        </p:blipFill>
        <p:spPr>
          <a:xfrm>
            <a:off x="5629421" y="2769325"/>
            <a:ext cx="2695691" cy="3409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2"/>
          <a:stretch/>
        </p:blipFill>
        <p:spPr>
          <a:xfrm>
            <a:off x="8908903" y="2769325"/>
            <a:ext cx="2808480" cy="3409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2042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2060"/>
      </a:accent1>
      <a:accent2>
        <a:srgbClr val="79A8A4"/>
      </a:accent2>
      <a:accent3>
        <a:srgbClr val="B2AD8F"/>
      </a:accent3>
      <a:accent4>
        <a:srgbClr val="2E6E7D"/>
      </a:accent4>
      <a:accent5>
        <a:srgbClr val="DEC18C"/>
      </a:accent5>
      <a:accent6>
        <a:srgbClr val="00B0F0"/>
      </a:accent6>
      <a:hlink>
        <a:srgbClr val="85C4D2"/>
      </a:hlink>
      <a:folHlink>
        <a:srgbClr val="180F8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140</TotalTime>
  <Words>437</Words>
  <Application>Microsoft Office PowerPoint</Application>
  <PresentationFormat>Widescreen</PresentationFormat>
  <Paragraphs>370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Adobe Fan Heiti Std B</vt:lpstr>
      <vt:lpstr>Calibri</vt:lpstr>
      <vt:lpstr>Century Schoolbook</vt:lpstr>
      <vt:lpstr>Corbel</vt:lpstr>
      <vt:lpstr>Eras Demi ITC</vt:lpstr>
      <vt:lpstr>Times New Roman</vt:lpstr>
      <vt:lpstr>Wingdings</vt:lpstr>
      <vt:lpstr>Feathered</vt:lpstr>
      <vt:lpstr>FITA MALLOWS and  OREO MALLOWS</vt:lpstr>
      <vt:lpstr>Description about the Product</vt:lpstr>
      <vt:lpstr>Cost of Ingredients</vt:lpstr>
      <vt:lpstr>PowerPoint Presentation</vt:lpstr>
      <vt:lpstr>Ingredients</vt:lpstr>
      <vt:lpstr>Procedure</vt:lpstr>
      <vt:lpstr>Survey Result</vt:lpstr>
      <vt:lpstr>Documentations</vt:lpstr>
      <vt:lpstr>Documentations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FITAMALLOWS/ OREOMALLOWS</dc:title>
  <dc:creator>HP</dc:creator>
  <cp:lastModifiedBy>HP</cp:lastModifiedBy>
  <cp:revision>26</cp:revision>
  <dcterms:created xsi:type="dcterms:W3CDTF">2019-03-18T00:55:19Z</dcterms:created>
  <dcterms:modified xsi:type="dcterms:W3CDTF">2019-03-20T01:56:26Z</dcterms:modified>
</cp:coreProperties>
</file>